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61" r:id="rId4"/>
    <p:sldId id="282" r:id="rId5"/>
    <p:sldId id="279" r:id="rId6"/>
    <p:sldId id="280" r:id="rId7"/>
    <p:sldId id="288" r:id="rId8"/>
    <p:sldId id="275" r:id="rId9"/>
    <p:sldId id="281" r:id="rId10"/>
    <p:sldId id="269" r:id="rId11"/>
    <p:sldId id="271" r:id="rId12"/>
    <p:sldId id="283" r:id="rId13"/>
    <p:sldId id="276" r:id="rId14"/>
    <p:sldId id="277" r:id="rId15"/>
    <p:sldId id="278" r:id="rId16"/>
    <p:sldId id="259" r:id="rId17"/>
    <p:sldId id="257" r:id="rId18"/>
    <p:sldId id="258" r:id="rId19"/>
    <p:sldId id="284" r:id="rId20"/>
    <p:sldId id="285" r:id="rId21"/>
    <p:sldId id="260" r:id="rId22"/>
    <p:sldId id="266" r:id="rId23"/>
    <p:sldId id="264" r:id="rId24"/>
    <p:sldId id="265" r:id="rId25"/>
    <p:sldId id="263" r:id="rId26"/>
    <p:sldId id="272" r:id="rId27"/>
    <p:sldId id="267" r:id="rId28"/>
    <p:sldId id="268" r:id="rId29"/>
    <p:sldId id="270" r:id="rId30"/>
    <p:sldId id="274" r:id="rId31"/>
    <p:sldId id="287" r:id="rId32"/>
    <p:sldId id="286" r:id="rId33"/>
    <p:sldId id="27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86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39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5146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53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26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2409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4524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095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64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006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992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71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78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505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864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71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388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23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C1D4-962E-A830-BBD0-F33F95B58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054" y="1186486"/>
            <a:ext cx="8689976" cy="2509213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Bradley Hand ITC" panose="03070402050302030203" pitchFamily="66" charset="0"/>
              </a:rPr>
              <a:t>V</a:t>
            </a:r>
            <a:r>
              <a:rPr lang="en-US" sz="4000" dirty="0">
                <a:latin typeface="Bradley Hand ITC" panose="03070402050302030203" pitchFamily="66" charset="0"/>
              </a:rPr>
              <a:t>is</a:t>
            </a:r>
            <a:r>
              <a:rPr lang="en-US" sz="8800" dirty="0">
                <a:latin typeface="Bradley Hand ITC" panose="03070402050302030203" pitchFamily="66" charset="0"/>
              </a:rPr>
              <a:t>BLE </a:t>
            </a:r>
            <a:endParaRPr lang="en-SG" sz="8800" dirty="0">
              <a:latin typeface="Bradley Hand ITC" panose="03070402050302030203" pitchFamily="66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6DF68A-EC30-3C23-C0E9-181E2577D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4" y="3471334"/>
            <a:ext cx="8689976" cy="1371599"/>
          </a:xfrm>
        </p:spPr>
        <p:txBody>
          <a:bodyPr/>
          <a:lstStyle/>
          <a:p>
            <a:r>
              <a:rPr lang="en-US" dirty="0"/>
              <a:t>BLE TAG IDENTIFICATION WITH VISION ENHANCEMENT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678C0-C353-4166-B54B-BF58F033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4" y="715433"/>
            <a:ext cx="3460751" cy="23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26D5E-CA6B-A150-6728-D8A078FCD9D9}"/>
              </a:ext>
            </a:extLst>
          </p:cNvPr>
          <p:cNvSpPr/>
          <p:nvPr/>
        </p:nvSpPr>
        <p:spPr>
          <a:xfrm>
            <a:off x="484094" y="483098"/>
            <a:ext cx="30780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Handling Multi Slave,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0D6CE-857C-C639-6D45-9123159AD510}"/>
              </a:ext>
            </a:extLst>
          </p:cNvPr>
          <p:cNvSpPr txBox="1"/>
          <p:nvPr/>
        </p:nvSpPr>
        <p:spPr>
          <a:xfrm>
            <a:off x="484094" y="1156447"/>
            <a:ext cx="1047974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Issue – Was not able to differentiate between multiple slaves when we collect data in the same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Importance – Using K-Nearest Neighbors Algorithm to sort out best points, Pixel calculation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As long as we receive acknowledgement from a slave, we have a connection handle assigned to it.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Using the connection handle as the mean to differentiate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Storing the Mapping in dictionary and use it for device indication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FEAA-D2B9-B532-13FE-82518846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3" y="2407832"/>
            <a:ext cx="1146909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ED50B-FC72-95D4-A676-5FE8DDB2F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7" y="940969"/>
            <a:ext cx="7133955" cy="538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F43DEE-5C74-10C3-DD0F-84DF794510AD}"/>
              </a:ext>
            </a:extLst>
          </p:cNvPr>
          <p:cNvSpPr/>
          <p:nvPr/>
        </p:nvSpPr>
        <p:spPr>
          <a:xfrm>
            <a:off x="403729" y="301760"/>
            <a:ext cx="33522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What you could expect,</a:t>
            </a:r>
          </a:p>
        </p:txBody>
      </p:sp>
    </p:spTree>
    <p:extLst>
      <p:ext uri="{BB962C8B-B14F-4D97-AF65-F5344CB8AC3E}">
        <p14:creationId xmlns:p14="http://schemas.microsoft.com/office/powerpoint/2010/main" val="2545776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22015B-3727-493B-1083-5F39A2E858E8}"/>
              </a:ext>
            </a:extLst>
          </p:cNvPr>
          <p:cNvSpPr/>
          <p:nvPr/>
        </p:nvSpPr>
        <p:spPr>
          <a:xfrm>
            <a:off x="636382" y="483098"/>
            <a:ext cx="27735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Testing Procedure,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2F713-A9AC-5F5B-CBBF-07E2EE2938EE}"/>
              </a:ext>
            </a:extLst>
          </p:cNvPr>
          <p:cNvSpPr txBox="1"/>
          <p:nvPr/>
        </p:nvSpPr>
        <p:spPr>
          <a:xfrm>
            <a:off x="380894" y="1014979"/>
            <a:ext cx="820228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Mount the phone to the tripod as shown in the image on the right.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Attach the antenna board on top of the camera while aligning the center of the camera to the center antenna.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Collect the AoA data while maintaining the same structure.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While ensuring there is no rotation in other axes, rotated the phone about the y-axis and measure the level meter change and acquire the corresponding AoA data.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collected data perform the required calculations and arrive at the point cloud.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C1E497-6FCC-3668-040E-4311407E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104" y="678942"/>
            <a:ext cx="1922119" cy="25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005323B-ACFA-F077-30B9-4F4A947F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05" y="3982507"/>
            <a:ext cx="2642129" cy="19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EC3D8-FA5D-6E24-D4C5-34C35352873B}"/>
              </a:ext>
            </a:extLst>
          </p:cNvPr>
          <p:cNvSpPr txBox="1"/>
          <p:nvPr/>
        </p:nvSpPr>
        <p:spPr>
          <a:xfrm>
            <a:off x="8500005" y="309610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5F7E-57DB-4786-9EE6-2F2530485A53}"/>
              </a:ext>
            </a:extLst>
          </p:cNvPr>
          <p:cNvSpPr txBox="1"/>
          <p:nvPr/>
        </p:nvSpPr>
        <p:spPr>
          <a:xfrm>
            <a:off x="8593139" y="3601536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2</a:t>
            </a:r>
          </a:p>
        </p:txBody>
      </p:sp>
    </p:spTree>
    <p:extLst>
      <p:ext uri="{BB962C8B-B14F-4D97-AF65-F5344CB8AC3E}">
        <p14:creationId xmlns:p14="http://schemas.microsoft.com/office/powerpoint/2010/main" val="314221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435FFE-7314-3124-5AA1-F4FB1CDA813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4C7B-05E8-FD56-E52B-63C93D52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3" y="2312470"/>
            <a:ext cx="5175484" cy="3906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ABFB0-1484-D071-E389-131F4633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" y="950310"/>
            <a:ext cx="3263601" cy="246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81322-5B28-D5B3-5C91-3419A252F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73" y="950310"/>
            <a:ext cx="3402422" cy="25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19BAB8-7875-58A4-3D6C-5F1958ABBA07}"/>
              </a:ext>
            </a:extLst>
          </p:cNvPr>
          <p:cNvSpPr/>
          <p:nvPr/>
        </p:nvSpPr>
        <p:spPr>
          <a:xfrm>
            <a:off x="272246" y="0"/>
            <a:ext cx="8653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6CF19-0935-5E26-71F9-015985F0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" y="1004681"/>
            <a:ext cx="5427189" cy="4096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8D9727-8378-331D-691B-AD71B5280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43" y="858847"/>
            <a:ext cx="6071957" cy="45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B5070-1B6A-0122-BD95-C556006E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50" y="277507"/>
            <a:ext cx="3818626" cy="2882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A8F2F-9C83-8A6B-6F4B-55EB8002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1" y="277507"/>
            <a:ext cx="3461771" cy="2612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CC155-5F8C-23E8-0CA3-B165DB805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24" y="2208549"/>
            <a:ext cx="6090298" cy="45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63D9B7-AB64-35B9-EC51-8E752385860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Reverse Inspection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74F09-646F-7029-D1FA-A174B74F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2" y="2262304"/>
            <a:ext cx="7878813" cy="4053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06E40-9A4D-F6D5-6BAA-6DB8EA1E90FC}"/>
              </a:ext>
            </a:extLst>
          </p:cNvPr>
          <p:cNvSpPr txBox="1"/>
          <p:nvPr/>
        </p:nvSpPr>
        <p:spPr>
          <a:xfrm>
            <a:off x="198117" y="701319"/>
            <a:ext cx="9233618" cy="1113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By fixing the change in level meter angle, calculating the expected  values for angle of arrival before and after turn.</a:t>
            </a:r>
          </a:p>
          <a:p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1: Expectation for angle of arrival value before the turn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2: Expectation for angle of arrival after turning the camera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6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E4DB5-229F-20D2-7E1C-5B04015F19B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Azimuth Angle Ambiguity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/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l-G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arccos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  <a:p>
                <a:endParaRPr lang="en-US" sz="1600" b="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elevation angle</a:t>
                </a:r>
                <a:r>
                  <a:rPr lang="en-US" sz="1600" b="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azimuth angle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blipFill>
                <a:blip r:embed="rId2"/>
                <a:stretch>
                  <a:fillRect l="-1942" b="-60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20629D-41B7-EF15-8C31-C3E0EE8D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129553"/>
            <a:ext cx="6514702" cy="50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2979E-F4CA-47BE-2C23-22C94BB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8" y="3098800"/>
            <a:ext cx="3993487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6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B5C607-C546-5829-54E5-FCC1E9E417C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Solution: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6F528-5950-3843-9E10-262B6B5EDA65}"/>
              </a:ext>
            </a:extLst>
          </p:cNvPr>
          <p:cNvSpPr txBox="1"/>
          <p:nvPr/>
        </p:nvSpPr>
        <p:spPr>
          <a:xfrm>
            <a:off x="198117" y="701319"/>
            <a:ext cx="532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Making azimuth as negative for positive values of angle of arrival.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7DA2E-1B17-E647-F056-F993D88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70" y="3015859"/>
            <a:ext cx="6354983" cy="3013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43458-2979-7359-D858-E90CB934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2" y="2299169"/>
            <a:ext cx="4720955" cy="3563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5F19B-A6B4-5202-4C99-C14C0E9DF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6"/>
          <a:stretch/>
        </p:blipFill>
        <p:spPr>
          <a:xfrm>
            <a:off x="7209116" y="189561"/>
            <a:ext cx="3187950" cy="22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6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A38FBB-F0F6-10DE-AC1C-03B34E28145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414340-C0B0-EF46-7DF4-192F4B90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67" y="1330324"/>
            <a:ext cx="4818945" cy="36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6342E50-F867-9DB8-E5F2-4E002CA7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6" y="1330323"/>
            <a:ext cx="4873160" cy="36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22813-2F40-878B-0111-543D9547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2101"/>
            <a:ext cx="2971799" cy="3477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5D27-A1C8-3475-12AE-C6E6DF367E87}"/>
              </a:ext>
            </a:extLst>
          </p:cNvPr>
          <p:cNvSpPr txBox="1"/>
          <p:nvPr/>
        </p:nvSpPr>
        <p:spPr>
          <a:xfrm flipH="1">
            <a:off x="4436533" y="306587"/>
            <a:ext cx="644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Problem:  Locating the BLE Device in a Screen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E674A-3690-CA85-8F12-5A6D4E2DD2E1}"/>
              </a:ext>
            </a:extLst>
          </p:cNvPr>
          <p:cNvSpPr txBox="1"/>
          <p:nvPr/>
        </p:nvSpPr>
        <p:spPr>
          <a:xfrm>
            <a:off x="3776133" y="760142"/>
            <a:ext cx="7366000" cy="132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1: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Rotation based wireless localization mechanism that accurately and robustly locates the BLE transmitter in the camera co-ordinate.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2: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 based matching mechanism that identifies target BLE devices with high accuracy in the camera screen.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887F1-1122-57DD-1378-1F2E8F6E404E}"/>
              </a:ext>
            </a:extLst>
          </p:cNvPr>
          <p:cNvSpPr txBox="1"/>
          <p:nvPr/>
        </p:nvSpPr>
        <p:spPr>
          <a:xfrm flipH="1">
            <a:off x="4436533" y="2173703"/>
            <a:ext cx="478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Research Problem: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6CDE9-94E9-55A7-23A0-5094802A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" y="4199466"/>
            <a:ext cx="2469206" cy="1534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0B09A-2197-F5C7-1B33-EA05BADA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24" y="4199466"/>
            <a:ext cx="4073009" cy="1552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1670E-9242-BB6B-D182-B01FF459DF29}"/>
              </a:ext>
            </a:extLst>
          </p:cNvPr>
          <p:cNvSpPr txBox="1"/>
          <p:nvPr/>
        </p:nvSpPr>
        <p:spPr>
          <a:xfrm>
            <a:off x="3776133" y="2505836"/>
            <a:ext cx="76369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Imitate the role of a BLE transmitter with a slave board on top of water bottle.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AoA data extracted using Ti master board together with homography techniques match the device with suitable bottle.</a:t>
            </a:r>
          </a:p>
          <a:p>
            <a:pPr algn="just"/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4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677DF64F-03EC-63EA-4E6A-C3E5F083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3591983"/>
            <a:ext cx="3510447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401B6D0-B392-19E5-DE08-14B469AD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776155"/>
            <a:ext cx="3510446" cy="265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E1873B0-016B-D450-77A4-3B9B206D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76" y="158449"/>
            <a:ext cx="4542418" cy="34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05CEE37-083F-91C5-DA65-B90A3E5E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37" y="3132666"/>
            <a:ext cx="4737151" cy="3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1A40E2-3CA6-B4CD-CB0E-08109016D965}"/>
              </a:ext>
            </a:extLst>
          </p:cNvPr>
          <p:cNvSpPr/>
          <p:nvPr/>
        </p:nvSpPr>
        <p:spPr>
          <a:xfrm>
            <a:off x="330271" y="177607"/>
            <a:ext cx="5697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Multiple Slave,</a:t>
            </a:r>
          </a:p>
        </p:txBody>
      </p:sp>
    </p:spTree>
    <p:extLst>
      <p:ext uri="{BB962C8B-B14F-4D97-AF65-F5344CB8AC3E}">
        <p14:creationId xmlns:p14="http://schemas.microsoft.com/office/powerpoint/2010/main" val="291569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1AF3EF-D1B7-5731-DFA1-CA831DEDD01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Angle Resolution Issue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4D1D2-76E2-3A6F-3E69-A2C3BBFD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8" y="1642212"/>
            <a:ext cx="5372850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2D590-EE9F-232B-47A6-8B079B754C9E}"/>
              </a:ext>
            </a:extLst>
          </p:cNvPr>
          <p:cNvSpPr txBox="1"/>
          <p:nvPr/>
        </p:nvSpPr>
        <p:spPr>
          <a:xfrm>
            <a:off x="530281" y="1126932"/>
            <a:ext cx="491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Extract from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aoa.c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– Angle of Arrival Calculation Ti Board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D88A9-D947-BB11-7E46-3C5263BFC60D}"/>
              </a:ext>
            </a:extLst>
          </p:cNvPr>
          <p:cNvSpPr txBox="1"/>
          <p:nvPr/>
        </p:nvSpPr>
        <p:spPr>
          <a:xfrm>
            <a:off x="638384" y="2630874"/>
            <a:ext cx="8071440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Only 8 bits are used for angle calculation. So the result cannot be accurate more than 360/256 &gt;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This imposes restrictions on possible point spread.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B6A5-8E1D-DA51-F84E-E4A8D40188FB}"/>
              </a:ext>
            </a:extLst>
          </p:cNvPr>
          <p:cNvSpPr txBox="1"/>
          <p:nvPr/>
        </p:nvSpPr>
        <p:spPr>
          <a:xfrm flipH="1">
            <a:off x="2342723" y="4119426"/>
            <a:ext cx="492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LET US ANALYZE THEM…!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386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DF863-9946-02D0-B868-056E8928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" y="894695"/>
            <a:ext cx="5709254" cy="441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9D7929-B948-98D4-8615-6C49D371D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47" y="894695"/>
            <a:ext cx="5709254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3F838-6549-BA18-139C-ABB675185057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Small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5501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574C5-853C-C726-7FE5-0B0AC88D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777315"/>
            <a:ext cx="5666077" cy="4386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827D7-6964-4BBD-28DC-9BE192859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59" y="777315"/>
            <a:ext cx="5666077" cy="438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A7C8A-C193-80E4-90E8-59E8C838AF6D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Large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44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177061-20B6-885D-F5AA-48E825FCE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" y="883920"/>
            <a:ext cx="5647092" cy="437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22905-8178-54FA-1C35-935CC2EA7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02" y="883920"/>
            <a:ext cx="5492696" cy="4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C0060-E308-BB18-AC53-C48B7BE4F1D0}"/>
              </a:ext>
            </a:extLst>
          </p:cNvPr>
          <p:cNvSpPr txBox="1"/>
          <p:nvPr/>
        </p:nvSpPr>
        <p:spPr>
          <a:xfrm>
            <a:off x="5277060" y="531636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Range: -30 -&gt; 30 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83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6F82F0D-FA97-DA5B-F378-42583248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0" y="879120"/>
            <a:ext cx="5574544" cy="4315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BDFD7F-9EBF-7F62-D845-A6EBD2C70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00" y="950100"/>
            <a:ext cx="5482852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3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9A85B-28CB-615F-4016-63BE3A2F5747}"/>
              </a:ext>
            </a:extLst>
          </p:cNvPr>
          <p:cNvSpPr txBox="1"/>
          <p:nvPr/>
        </p:nvSpPr>
        <p:spPr>
          <a:xfrm flipH="1">
            <a:off x="407094" y="196334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Constraint on Level Meter Change</a:t>
            </a:r>
            <a:endParaRPr lang="en-SG" sz="2000" b="1" dirty="0">
              <a:highlight>
                <a:srgbClr val="FFFF00"/>
              </a:highlight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96CD8-F485-B2E0-A4C8-75435BE0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81" y="655750"/>
            <a:ext cx="7782149" cy="5677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/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400"/>
                </a:pPr>
                <a:r>
                  <a:rPr lang="en-US" dirty="0">
                    <a:solidFill>
                      <a:srgbClr val="000000"/>
                    </a:solidFill>
                    <a:latin typeface="Adobe Ming Std L" panose="02020300000000000000" pitchFamily="18" charset="-128"/>
                    <a:ea typeface="Adobe Ming Std L" panose="02020300000000000000" pitchFamily="18" charset="-128"/>
                    <a:cs typeface="Calibri" panose="020F0502020204030204" pitchFamily="34" charset="0"/>
                  </a:rPr>
                  <a:t>FOV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83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SG" dirty="0"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blipFill>
                <a:blip r:embed="rId3"/>
                <a:stretch>
                  <a:fillRect l="-1541" b="-189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0B22B75-D953-9E9F-CB19-EB7D9782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204" y="196334"/>
            <a:ext cx="2257902" cy="5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7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75107-F5D8-7A70-72FF-8C5903502CC9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Compressed Sensing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45C69-6E10-8CE0-65D1-9318121B50BF}"/>
              </a:ext>
            </a:extLst>
          </p:cNvPr>
          <p:cNvSpPr txBox="1"/>
          <p:nvPr/>
        </p:nvSpPr>
        <p:spPr>
          <a:xfrm flipH="1">
            <a:off x="197591" y="191168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Related Idea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AA24-1648-C7E9-214A-F60FEACDFF6F}"/>
              </a:ext>
            </a:extLst>
          </p:cNvPr>
          <p:cNvSpPr txBox="1"/>
          <p:nvPr/>
        </p:nvSpPr>
        <p:spPr>
          <a:xfrm>
            <a:off x="197591" y="2312386"/>
            <a:ext cx="11196533" cy="169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Since we expect the data to be denser only in the locations of devices the points vector can be considered sparse in pixel domain.</a:t>
            </a:r>
            <a:endParaRPr lang="en-SG" dirty="0"/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accuracy limitation it is visible that we can only identify the points according to a very low resolution grid.</a:t>
            </a:r>
            <a:endParaRPr lang="en-SG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6CD0-08FF-DE18-C6A4-EAFECC256D00}"/>
              </a:ext>
            </a:extLst>
          </p:cNvPr>
          <p:cNvSpPr txBox="1"/>
          <p:nvPr/>
        </p:nvSpPr>
        <p:spPr>
          <a:xfrm flipH="1">
            <a:off x="96305" y="3947211"/>
            <a:ext cx="497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Possible Problem Formation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DFBA-5AEB-0AB1-238F-A1C51EAD12E1}"/>
              </a:ext>
            </a:extLst>
          </p:cNvPr>
          <p:cNvSpPr txBox="1"/>
          <p:nvPr/>
        </p:nvSpPr>
        <p:spPr>
          <a:xfrm>
            <a:off x="197591" y="4528891"/>
            <a:ext cx="10801350" cy="867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If we can measure a low resolution grid data for possible locations. Can we use this to recreate a more accurate pixel location? </a:t>
            </a:r>
            <a:endParaRPr lang="en-SG" dirty="0">
              <a:effectLst/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/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𝐶h𝑜𝑜𝑠𝑒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𝑚𝑎𝑘𝑒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𝑠𝑝𝑎𝑟𝑠𝑒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blipFill>
                <a:blip r:embed="rId2"/>
                <a:stretch>
                  <a:fillRect l="-1308" r="-1308" b="-369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68DA16-89F8-A5D9-C8E0-CB1E68342552}"/>
              </a:ext>
            </a:extLst>
          </p:cNvPr>
          <p:cNvSpPr txBox="1"/>
          <p:nvPr/>
        </p:nvSpPr>
        <p:spPr>
          <a:xfrm>
            <a:off x="361950" y="571386"/>
            <a:ext cx="3562349" cy="118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Representation based on Some Basis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Measurement                                         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Problem	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					  : </a:t>
            </a:r>
            <a:endParaRPr lang="en-S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/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blipFill>
                <a:blip r:embed="rId3"/>
                <a:stretch>
                  <a:fillRect l="-7634" r="-10687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/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𝑠𝑝𝑎𝑟𝑠𝑒𝑠𝑡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𝑠𝑎𝑡𝑖𝑠𝑓𝑦𝑖𝑛𝑔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𝑎𝑐h𝑖𝑒𝑣𝑒𝑑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𝑟𝑒𝑑𝑢𝑐𝑖𝑛𝑔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blipFill>
                <a:blip r:embed="rId4"/>
                <a:stretch>
                  <a:fillRect l="-241" r="-401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62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56F68-5230-41CA-487C-2B9F00A01137}"/>
              </a:ext>
            </a:extLst>
          </p:cNvPr>
          <p:cNvSpPr txBox="1"/>
          <p:nvPr/>
        </p:nvSpPr>
        <p:spPr>
          <a:xfrm>
            <a:off x="198117" y="741114"/>
            <a:ext cx="473206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4B8AB-1532-0EE1-B377-3BFE205FDE5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Algorithm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F920B-7267-13C7-C407-A8F39ACEB2D8}"/>
              </a:ext>
            </a:extLst>
          </p:cNvPr>
          <p:cNvSpPr txBox="1"/>
          <p:nvPr/>
        </p:nvSpPr>
        <p:spPr>
          <a:xfrm>
            <a:off x="88686" y="556837"/>
            <a:ext cx="11196533" cy="334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Divide the image into a low resolution grid.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Apply the voting scheme: For each pair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possible angle of arrival we calculate the relevant pixel and vote for the relevant section in the low resolution image.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votes we allocate the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area for corresponding slave by giving priority to the slave with maximum vote.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Two possibilities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only one section to a slave.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all possible sections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EBB6-F875-38D2-FB3A-1308A41557BA}"/>
              </a:ext>
            </a:extLst>
          </p:cNvPr>
          <p:cNvSpPr txBox="1"/>
          <p:nvPr/>
        </p:nvSpPr>
        <p:spPr>
          <a:xfrm>
            <a:off x="198117" y="4431706"/>
            <a:ext cx="11196533" cy="85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Help to handle the overlapping problem of pixels.</a:t>
            </a:r>
          </a:p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Later we can use the compressed sensing for the recreation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more accurate location.</a:t>
            </a:r>
            <a:endParaRPr lang="en-US" sz="1800" kern="1200" dirty="0">
              <a:solidFill>
                <a:srgbClr val="000000"/>
              </a:solidFill>
              <a:effectLst/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01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5E29C-14E8-FAA1-1425-7481999E5AD9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Homography Based Matching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0B292-4504-64D0-08BD-2A19DB8F1E08}"/>
              </a:ext>
            </a:extLst>
          </p:cNvPr>
          <p:cNvSpPr txBox="1"/>
          <p:nvPr/>
        </p:nvSpPr>
        <p:spPr>
          <a:xfrm>
            <a:off x="211665" y="1124653"/>
            <a:ext cx="10346268" cy="165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Take a photo in the initial position of phone camera. Rotate the phone camera by a small angle and take another photo.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Mask-out the bottles using mask RCNN model in both the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masks and find the corresponding homography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area coming under the point clouds and find the corresponding homography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homography matrices match the point clouds with bottles.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A09E-63C3-188E-336C-51AE92B1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" y="3098052"/>
            <a:ext cx="5811061" cy="313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D6349-85D4-1581-F038-9DE0701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64" y="3949070"/>
            <a:ext cx="5401920" cy="11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454E7-B919-C768-B3D3-CE26C7E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64769"/>
            <a:ext cx="11023600" cy="54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1F7AE-D863-564B-5315-1C3F45CF4CAD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DEMO</a:t>
            </a:r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: Finding Homography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E11B-14F3-6646-F6A1-38FDE63CE180}"/>
              </a:ext>
            </a:extLst>
          </p:cNvPr>
          <p:cNvSpPr txBox="1"/>
          <p:nvPr/>
        </p:nvSpPr>
        <p:spPr>
          <a:xfrm>
            <a:off x="298448" y="849405"/>
            <a:ext cx="11258551" cy="124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Good feature points together with their descriptors(SIFT Feature Descriptor) are extracted from the two images.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K-Nearest Neighbor algorithm two nearest neighbors for feature points in one image are separated from  feature points of the other image.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ratio test on the two matches I sorted the good matches.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good matches homography matrix is calculated.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37E183-699B-C827-30AC-B9A8A74F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4" y="2389012"/>
            <a:ext cx="59436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BDDD4B3-8275-4146-4B62-132D64F6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2027237"/>
            <a:ext cx="4405256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8338E1E-3E28-D2B4-F1D3-82729C76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3" y="4542722"/>
            <a:ext cx="5193450" cy="162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FE9E7-46FC-D75E-9902-3AB75951AACD}"/>
              </a:ext>
            </a:extLst>
          </p:cNvPr>
          <p:cNvSpPr txBox="1"/>
          <p:nvPr/>
        </p:nvSpPr>
        <p:spPr>
          <a:xfrm>
            <a:off x="7851775" y="4197786"/>
            <a:ext cx="162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1624689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FF23B-7DF6-A9E3-3768-8F05BD465F36}"/>
              </a:ext>
            </a:extLst>
          </p:cNvPr>
          <p:cNvSpPr txBox="1"/>
          <p:nvPr/>
        </p:nvSpPr>
        <p:spPr>
          <a:xfrm flipH="1">
            <a:off x="198117" y="189561"/>
            <a:ext cx="2917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Rotation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3780A-EBAB-145E-E984-BE70536F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79" y="676480"/>
            <a:ext cx="8256375" cy="2743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8B42D-FF4E-A4E8-F3ED-5B32EF48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78" y="3506807"/>
            <a:ext cx="8256375" cy="2743477"/>
          </a:xfrm>
          <a:prstGeom prst="rect">
            <a:avLst/>
          </a:prstGeom>
        </p:spPr>
      </p:pic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9C480A06-1A94-26CC-0E78-A3A397393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1321872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FE6B0451-AD10-AE82-0620-FB489EA5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3964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0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CF5F3FA-5C5A-DB09-8564-484702FB3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59694"/>
            <a:ext cx="6646334" cy="27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27680-4325-2731-31B4-52D5BB942905}"/>
              </a:ext>
            </a:extLst>
          </p:cNvPr>
          <p:cNvSpPr txBox="1"/>
          <p:nvPr/>
        </p:nvSpPr>
        <p:spPr>
          <a:xfrm flipH="1">
            <a:off x="8326117" y="133290"/>
            <a:ext cx="428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B6D9-FA2F-6238-436A-9C09F1D4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24729"/>
            <a:ext cx="8605839" cy="269987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79840E5-7CB7-DC94-287B-20F47D369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1172" y="1374001"/>
            <a:ext cx="914400" cy="91440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33B4F6A9-C522-9794-0E9B-B66DE6B8A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9039" y="46287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5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E785D-B783-6063-FD64-2E6ECA268BF3}"/>
              </a:ext>
            </a:extLst>
          </p:cNvPr>
          <p:cNvSpPr/>
          <p:nvPr/>
        </p:nvSpPr>
        <p:spPr>
          <a:xfrm>
            <a:off x="146793" y="62754"/>
            <a:ext cx="69140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3D Model For Antenna Board,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C6C32-D593-139F-28CE-01C93955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4" y="1920968"/>
            <a:ext cx="3443848" cy="3260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EC0654-A846-629E-E4BF-C9790E01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3" y="881064"/>
            <a:ext cx="2347440" cy="179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20F92-2C4A-2ACC-B75A-B1115605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44" y="3013263"/>
            <a:ext cx="3422712" cy="30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A19B3-53B5-3DA2-780B-810C9C930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68" y="421098"/>
            <a:ext cx="3773968" cy="50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2561A-FCF1-3683-3A26-196F1B899CF3}"/>
              </a:ext>
            </a:extLst>
          </p:cNvPr>
          <p:cNvSpPr/>
          <p:nvPr/>
        </p:nvSpPr>
        <p:spPr>
          <a:xfrm>
            <a:off x="194761" y="248109"/>
            <a:ext cx="35974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58A4-5024-7679-D689-9861D48C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4"/>
          <a:stretch/>
        </p:blipFill>
        <p:spPr>
          <a:xfrm>
            <a:off x="4004733" y="787401"/>
            <a:ext cx="7268104" cy="309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789A7-87ED-E54E-5B99-B98CFF9F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88" y="4289424"/>
            <a:ext cx="4562975" cy="159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27649-8521-9C5C-3B82-14DFF33B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2" y="4573233"/>
            <a:ext cx="2790825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9ADA2-7FEA-8ECD-6B51-44FC2EF3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4" y="1482901"/>
            <a:ext cx="2640996" cy="30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8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D95225-89E2-6B22-929F-36034F39AA0B}"/>
              </a:ext>
            </a:extLst>
          </p:cNvPr>
          <p:cNvSpPr/>
          <p:nvPr/>
        </p:nvSpPr>
        <p:spPr>
          <a:xfrm>
            <a:off x="343383" y="273509"/>
            <a:ext cx="54168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Indoor 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C501C-C867-5151-801F-F7C695041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68" y="3429000"/>
            <a:ext cx="2141545" cy="28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38B916-7CBA-E126-C8E4-6F99CBF7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4" y="859824"/>
            <a:ext cx="4930328" cy="49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24EA0F-D05C-1ACD-C8C1-400C1183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58" y="1097799"/>
            <a:ext cx="2462363" cy="1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6BA70D-5DB4-E477-BE77-BFE26FD0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395557"/>
            <a:ext cx="2588284" cy="19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99F2D9-F62C-BE84-97C9-52AC6194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2842404"/>
            <a:ext cx="2864955" cy="21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8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2844E-23C0-3488-0757-F15F048841CD}"/>
              </a:ext>
            </a:extLst>
          </p:cNvPr>
          <p:cNvSpPr/>
          <p:nvPr/>
        </p:nvSpPr>
        <p:spPr>
          <a:xfrm>
            <a:off x="235983" y="273509"/>
            <a:ext cx="563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Outdoor Environment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5A6F0-6478-F6F4-73E7-0FA47E08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32" y="4350500"/>
            <a:ext cx="14668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5AB1B-5A33-3771-126A-F30ACFBE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8" y="888520"/>
            <a:ext cx="5098212" cy="509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87E1B2-002F-DC8B-D5C7-EFA85BFD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54" y="1497941"/>
            <a:ext cx="3039283" cy="22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4288EC-F037-17EB-8643-2693C48D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28" y="273509"/>
            <a:ext cx="30003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D4577CB-BC4B-010B-71A4-C6728DD6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8" y="2530934"/>
            <a:ext cx="29051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0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24C7A7-4886-56CB-937A-15E48BF2EF47}"/>
              </a:ext>
            </a:extLst>
          </p:cNvPr>
          <p:cNvSpPr/>
          <p:nvPr/>
        </p:nvSpPr>
        <p:spPr>
          <a:xfrm>
            <a:off x="239066" y="180376"/>
            <a:ext cx="28696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Data Filtration: AoA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34D11-1D7B-3E0E-EB55-F35507AB1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2"/>
          <a:stretch/>
        </p:blipFill>
        <p:spPr>
          <a:xfrm>
            <a:off x="152903" y="1007902"/>
            <a:ext cx="3109483" cy="25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5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9F3FE-ACAA-CF23-3D13-B7168F07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0" y="1622613"/>
            <a:ext cx="4925953" cy="2560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6E09D-8EC9-D748-945F-62123146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88" y="928967"/>
            <a:ext cx="6293890" cy="48622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AA11DF-8C8D-9EA8-685C-D5BA2F308CDD}"/>
              </a:ext>
            </a:extLst>
          </p:cNvPr>
          <p:cNvSpPr/>
          <p:nvPr/>
        </p:nvSpPr>
        <p:spPr>
          <a:xfrm>
            <a:off x="329619" y="71718"/>
            <a:ext cx="87895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Understanding the Camera Structure,</a:t>
            </a:r>
          </a:p>
        </p:txBody>
      </p:sp>
    </p:spTree>
    <p:extLst>
      <p:ext uri="{BB962C8B-B14F-4D97-AF65-F5344CB8AC3E}">
        <p14:creationId xmlns:p14="http://schemas.microsoft.com/office/powerpoint/2010/main" val="421068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8C7FF5-58F7-763A-DC32-23068F15FDBB}"/>
              </a:ext>
            </a:extLst>
          </p:cNvPr>
          <p:cNvSpPr/>
          <p:nvPr/>
        </p:nvSpPr>
        <p:spPr>
          <a:xfrm>
            <a:off x="2717003" y="256576"/>
            <a:ext cx="51908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Mask RCNN for Bottle Segmentation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E663A2-12CC-B4CB-32E0-B6E8A904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75846"/>
            <a:ext cx="59436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AD6ED-EE57-E546-8D41-4ED4BF9CA180}"/>
              </a:ext>
            </a:extLst>
          </p:cNvPr>
          <p:cNvSpPr txBox="1"/>
          <p:nvPr/>
        </p:nvSpPr>
        <p:spPr>
          <a:xfrm>
            <a:off x="6597027" y="2016968"/>
            <a:ext cx="4705973" cy="199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Purpose : Imitating the role of BLE transmitter with bottle with slave board on top. Masking bottle is seen as substitute of masking out BLE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Results obtained with pre-trained weight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Transfer Learning???</a:t>
            </a:r>
          </a:p>
        </p:txBody>
      </p:sp>
    </p:spTree>
    <p:extLst>
      <p:ext uri="{BB962C8B-B14F-4D97-AF65-F5344CB8AC3E}">
        <p14:creationId xmlns:p14="http://schemas.microsoft.com/office/powerpoint/2010/main" val="2462616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577</TotalTime>
  <Words>951</Words>
  <Application>Microsoft Office PowerPoint</Application>
  <PresentationFormat>Widescreen</PresentationFormat>
  <Paragraphs>101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Adobe Ming Std L</vt:lpstr>
      <vt:lpstr>Adobe Myungjo Std M</vt:lpstr>
      <vt:lpstr>Arial</vt:lpstr>
      <vt:lpstr>Bahnschrift Light</vt:lpstr>
      <vt:lpstr>Bell MT</vt:lpstr>
      <vt:lpstr>Bradley Hand ITC</vt:lpstr>
      <vt:lpstr>Cambria Math</vt:lpstr>
      <vt:lpstr>Impact</vt:lpstr>
      <vt:lpstr>Wingdings</vt:lpstr>
      <vt:lpstr>Main Event</vt:lpstr>
      <vt:lpstr>VisBLE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VisBLE </dc:title>
  <dc:creator>Sanjith Shan</dc:creator>
  <cp:lastModifiedBy>Sanjith Shan</cp:lastModifiedBy>
  <cp:revision>7</cp:revision>
  <dcterms:created xsi:type="dcterms:W3CDTF">2023-03-31T01:43:50Z</dcterms:created>
  <dcterms:modified xsi:type="dcterms:W3CDTF">2023-04-06T08:46:09Z</dcterms:modified>
</cp:coreProperties>
</file>